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4"/>
  </p:notesMasterIdLst>
  <p:handoutMasterIdLst>
    <p:handoutMasterId r:id="rId15"/>
  </p:handoutMasterIdLst>
  <p:sldIdLst>
    <p:sldId id="312" r:id="rId5"/>
    <p:sldId id="304" r:id="rId6"/>
    <p:sldId id="307" r:id="rId7"/>
    <p:sldId id="281" r:id="rId8"/>
    <p:sldId id="282" r:id="rId9"/>
    <p:sldId id="314" r:id="rId10"/>
    <p:sldId id="317" r:id="rId11"/>
    <p:sldId id="319" r:id="rId12"/>
    <p:sldId id="318" r:id="rId13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45C7AB-D9AA-4E4C-9FBA-B40B9AD3C020}" v="6" dt="2024-04-07T05:45:42.055"/>
  </p1510:revLst>
</p1510:revInfo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3157" autoAdjust="0"/>
  </p:normalViewPr>
  <p:slideViewPr>
    <p:cSldViewPr snapToGrid="0" snapToObjects="1">
      <p:cViewPr varScale="1">
        <p:scale>
          <a:sx n="66" d="100"/>
          <a:sy n="66" d="100"/>
        </p:scale>
        <p:origin x="72" y="1098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 Milicevic" userId="fa58c088f10d8ccc" providerId="LiveId" clId="{9145C7AB-D9AA-4E4C-9FBA-B40B9AD3C020}"/>
    <pc:docChg chg="undo custSel addSld delSld modSld">
      <pc:chgData name="Kat Milicevic" userId="fa58c088f10d8ccc" providerId="LiveId" clId="{9145C7AB-D9AA-4E4C-9FBA-B40B9AD3C020}" dt="2024-04-07T05:49:32.346" v="2856" actId="20577"/>
      <pc:docMkLst>
        <pc:docMk/>
      </pc:docMkLst>
      <pc:sldChg chg="modSp mod">
        <pc:chgData name="Kat Milicevic" userId="fa58c088f10d8ccc" providerId="LiveId" clId="{9145C7AB-D9AA-4E4C-9FBA-B40B9AD3C020}" dt="2024-04-07T05:34:20.050" v="1526" actId="27636"/>
        <pc:sldMkLst>
          <pc:docMk/>
          <pc:sldMk cId="2952923800" sldId="281"/>
        </pc:sldMkLst>
        <pc:spChg chg="mod">
          <ac:chgData name="Kat Milicevic" userId="fa58c088f10d8ccc" providerId="LiveId" clId="{9145C7AB-D9AA-4E4C-9FBA-B40B9AD3C020}" dt="2024-04-07T05:34:20.050" v="1526" actId="27636"/>
          <ac:spMkLst>
            <pc:docMk/>
            <pc:sldMk cId="2952923800" sldId="281"/>
            <ac:spMk id="3" creationId="{A2E339BF-E6D7-DD0E-AF02-6813852EE723}"/>
          </ac:spMkLst>
        </pc:spChg>
      </pc:sldChg>
      <pc:sldChg chg="modSp mod">
        <pc:chgData name="Kat Milicevic" userId="fa58c088f10d8ccc" providerId="LiveId" clId="{9145C7AB-D9AA-4E4C-9FBA-B40B9AD3C020}" dt="2024-04-07T05:29:54.398" v="1494" actId="948"/>
        <pc:sldMkLst>
          <pc:docMk/>
          <pc:sldMk cId="685681062" sldId="282"/>
        </pc:sldMkLst>
        <pc:spChg chg="mod">
          <ac:chgData name="Kat Milicevic" userId="fa58c088f10d8ccc" providerId="LiveId" clId="{9145C7AB-D9AA-4E4C-9FBA-B40B9AD3C020}" dt="2024-04-07T05:29:54.398" v="1494" actId="948"/>
          <ac:spMkLst>
            <pc:docMk/>
            <pc:sldMk cId="685681062" sldId="282"/>
            <ac:spMk id="3" creationId="{75111C33-898C-4414-4665-5136EB6FC126}"/>
          </ac:spMkLst>
        </pc:spChg>
      </pc:sldChg>
      <pc:sldChg chg="modSp mod">
        <pc:chgData name="Kat Milicevic" userId="fa58c088f10d8ccc" providerId="LiveId" clId="{9145C7AB-D9AA-4E4C-9FBA-B40B9AD3C020}" dt="2024-04-07T05:29:08.182" v="1489" actId="12"/>
        <pc:sldMkLst>
          <pc:docMk/>
          <pc:sldMk cId="3913219759" sldId="304"/>
        </pc:sldMkLst>
        <pc:spChg chg="mod">
          <ac:chgData name="Kat Milicevic" userId="fa58c088f10d8ccc" providerId="LiveId" clId="{9145C7AB-D9AA-4E4C-9FBA-B40B9AD3C020}" dt="2024-04-07T05:28:45.416" v="1452" actId="1076"/>
          <ac:spMkLst>
            <pc:docMk/>
            <pc:sldMk cId="3913219759" sldId="304"/>
            <ac:spMk id="2" creationId="{13021072-4A77-DB4D-DF41-58EADB7DA94E}"/>
          </ac:spMkLst>
        </pc:spChg>
        <pc:spChg chg="mod">
          <ac:chgData name="Kat Milicevic" userId="fa58c088f10d8ccc" providerId="LiveId" clId="{9145C7AB-D9AA-4E4C-9FBA-B40B9AD3C020}" dt="2024-04-07T05:29:08.182" v="1489" actId="12"/>
          <ac:spMkLst>
            <pc:docMk/>
            <pc:sldMk cId="3913219759" sldId="304"/>
            <ac:spMk id="3" creationId="{D4D22962-3C7F-E480-5C35-7F4860A098E1}"/>
          </ac:spMkLst>
        </pc:spChg>
      </pc:sldChg>
      <pc:sldChg chg="modSp mod">
        <pc:chgData name="Kat Milicevic" userId="fa58c088f10d8ccc" providerId="LiveId" clId="{9145C7AB-D9AA-4E4C-9FBA-B40B9AD3C020}" dt="2024-04-07T05:32:38.068" v="1506" actId="20577"/>
        <pc:sldMkLst>
          <pc:docMk/>
          <pc:sldMk cId="2906491918" sldId="307"/>
        </pc:sldMkLst>
        <pc:spChg chg="mod">
          <ac:chgData name="Kat Milicevic" userId="fa58c088f10d8ccc" providerId="LiveId" clId="{9145C7AB-D9AA-4E4C-9FBA-B40B9AD3C020}" dt="2024-04-07T05:32:38.068" v="1506" actId="20577"/>
          <ac:spMkLst>
            <pc:docMk/>
            <pc:sldMk cId="2906491918" sldId="307"/>
            <ac:spMk id="12" creationId="{0A4D6B95-B4B4-58FB-3E5E-2964608C4DC6}"/>
          </ac:spMkLst>
        </pc:spChg>
      </pc:sldChg>
      <pc:sldChg chg="delSp modSp mod">
        <pc:chgData name="Kat Milicevic" userId="fa58c088f10d8ccc" providerId="LiveId" clId="{9145C7AB-D9AA-4E4C-9FBA-B40B9AD3C020}" dt="2024-04-07T05:49:32.346" v="2856" actId="20577"/>
        <pc:sldMkLst>
          <pc:docMk/>
          <pc:sldMk cId="2202437675" sldId="312"/>
        </pc:sldMkLst>
        <pc:spChg chg="mod">
          <ac:chgData name="Kat Milicevic" userId="fa58c088f10d8ccc" providerId="LiveId" clId="{9145C7AB-D9AA-4E4C-9FBA-B40B9AD3C020}" dt="2024-04-07T05:49:32.346" v="2856" actId="20577"/>
          <ac:spMkLst>
            <pc:docMk/>
            <pc:sldMk cId="2202437675" sldId="312"/>
            <ac:spMk id="2" creationId="{4207FF65-A536-F639-8591-ED024C223308}"/>
          </ac:spMkLst>
        </pc:spChg>
        <pc:spChg chg="mod">
          <ac:chgData name="Kat Milicevic" userId="fa58c088f10d8ccc" providerId="LiveId" clId="{9145C7AB-D9AA-4E4C-9FBA-B40B9AD3C020}" dt="2024-04-07T05:33:56.479" v="1524"/>
          <ac:spMkLst>
            <pc:docMk/>
            <pc:sldMk cId="2202437675" sldId="312"/>
            <ac:spMk id="3" creationId="{2DAA3DD7-FDD5-BF76-4C0D-6DB53CB0B46F}"/>
          </ac:spMkLst>
        </pc:spChg>
        <pc:spChg chg="del mod">
          <ac:chgData name="Kat Milicevic" userId="fa58c088f10d8ccc" providerId="LiveId" clId="{9145C7AB-D9AA-4E4C-9FBA-B40B9AD3C020}" dt="2024-04-07T05:33:30.590" v="1519" actId="478"/>
          <ac:spMkLst>
            <pc:docMk/>
            <pc:sldMk cId="2202437675" sldId="312"/>
            <ac:spMk id="4" creationId="{384C136D-F674-52C0-8966-3C2E52502C0A}"/>
          </ac:spMkLst>
        </pc:spChg>
      </pc:sldChg>
      <pc:sldChg chg="modSp mod">
        <pc:chgData name="Kat Milicevic" userId="fa58c088f10d8ccc" providerId="LiveId" clId="{9145C7AB-D9AA-4E4C-9FBA-B40B9AD3C020}" dt="2024-04-07T05:29:36.646" v="1492" actId="27636"/>
        <pc:sldMkLst>
          <pc:docMk/>
          <pc:sldMk cId="1131718056" sldId="314"/>
        </pc:sldMkLst>
        <pc:spChg chg="mod">
          <ac:chgData name="Kat Milicevic" userId="fa58c088f10d8ccc" providerId="LiveId" clId="{9145C7AB-D9AA-4E4C-9FBA-B40B9AD3C020}" dt="2024-04-07T05:29:36.646" v="1492" actId="27636"/>
          <ac:spMkLst>
            <pc:docMk/>
            <pc:sldMk cId="1131718056" sldId="314"/>
            <ac:spMk id="4" creationId="{BDDD6BDC-E008-6AB7-55A1-46ED9BCF054F}"/>
          </ac:spMkLst>
        </pc:spChg>
      </pc:sldChg>
      <pc:sldChg chg="modSp del mod">
        <pc:chgData name="Kat Milicevic" userId="fa58c088f10d8ccc" providerId="LiveId" clId="{9145C7AB-D9AA-4E4C-9FBA-B40B9AD3C020}" dt="2024-04-07T05:15:16.985" v="1404" actId="2696"/>
        <pc:sldMkLst>
          <pc:docMk/>
          <pc:sldMk cId="2468595790" sldId="315"/>
        </pc:sldMkLst>
        <pc:spChg chg="mod">
          <ac:chgData name="Kat Milicevic" userId="fa58c088f10d8ccc" providerId="LiveId" clId="{9145C7AB-D9AA-4E4C-9FBA-B40B9AD3C020}" dt="2024-04-07T05:14:41.813" v="1402" actId="20577"/>
          <ac:spMkLst>
            <pc:docMk/>
            <pc:sldMk cId="2468595790" sldId="315"/>
            <ac:spMk id="2" creationId="{B28A34A6-22BC-27A4-2C79-EE98A4943B14}"/>
          </ac:spMkLst>
        </pc:spChg>
        <pc:spChg chg="mod">
          <ac:chgData name="Kat Milicevic" userId="fa58c088f10d8ccc" providerId="LiveId" clId="{9145C7AB-D9AA-4E4C-9FBA-B40B9AD3C020}" dt="2024-04-07T05:14:46.360" v="1403" actId="12"/>
          <ac:spMkLst>
            <pc:docMk/>
            <pc:sldMk cId="2468595790" sldId="315"/>
            <ac:spMk id="16" creationId="{AEF9954A-E263-8A7E-58B1-4D03F7D1BD9B}"/>
          </ac:spMkLst>
        </pc:spChg>
      </pc:sldChg>
      <pc:sldChg chg="modSp mod">
        <pc:chgData name="Kat Milicevic" userId="fa58c088f10d8ccc" providerId="LiveId" clId="{9145C7AB-D9AA-4E4C-9FBA-B40B9AD3C020}" dt="2024-04-07T05:34:40.275" v="1529" actId="14100"/>
        <pc:sldMkLst>
          <pc:docMk/>
          <pc:sldMk cId="1941619646" sldId="317"/>
        </pc:sldMkLst>
        <pc:spChg chg="mod">
          <ac:chgData name="Kat Milicevic" userId="fa58c088f10d8ccc" providerId="LiveId" clId="{9145C7AB-D9AA-4E4C-9FBA-B40B9AD3C020}" dt="2024-04-07T05:05:20.879" v="228" actId="1076"/>
          <ac:spMkLst>
            <pc:docMk/>
            <pc:sldMk cId="1941619646" sldId="317"/>
            <ac:spMk id="3" creationId="{3D55F2D4-C20E-BEBC-1CCF-4449B0456A7E}"/>
          </ac:spMkLst>
        </pc:spChg>
        <pc:graphicFrameChg chg="mod modGraphic">
          <ac:chgData name="Kat Milicevic" userId="fa58c088f10d8ccc" providerId="LiveId" clId="{9145C7AB-D9AA-4E4C-9FBA-B40B9AD3C020}" dt="2024-04-07T05:30:30.112" v="1501" actId="1076"/>
          <ac:graphicFrameMkLst>
            <pc:docMk/>
            <pc:sldMk cId="1941619646" sldId="317"/>
            <ac:graphicFrameMk id="29" creationId="{B3C151CB-6E42-42EC-55D7-BF96A1BF0799}"/>
          </ac:graphicFrameMkLst>
        </pc:graphicFrameChg>
        <pc:graphicFrameChg chg="mod modGraphic">
          <ac:chgData name="Kat Milicevic" userId="fa58c088f10d8ccc" providerId="LiveId" clId="{9145C7AB-D9AA-4E4C-9FBA-B40B9AD3C020}" dt="2024-04-07T05:34:40.275" v="1529" actId="14100"/>
          <ac:graphicFrameMkLst>
            <pc:docMk/>
            <pc:sldMk cId="1941619646" sldId="317"/>
            <ac:graphicFrameMk id="30" creationId="{44CEAE3D-BBA9-E885-E459-5ABF05C82888}"/>
          </ac:graphicFrameMkLst>
        </pc:graphicFrameChg>
      </pc:sldChg>
      <pc:sldChg chg="addSp delSp modSp mod">
        <pc:chgData name="Kat Milicevic" userId="fa58c088f10d8ccc" providerId="LiveId" clId="{9145C7AB-D9AA-4E4C-9FBA-B40B9AD3C020}" dt="2024-04-07T05:48:08.741" v="2855" actId="1076"/>
        <pc:sldMkLst>
          <pc:docMk/>
          <pc:sldMk cId="4072101725" sldId="318"/>
        </pc:sldMkLst>
        <pc:spChg chg="mod">
          <ac:chgData name="Kat Milicevic" userId="fa58c088f10d8ccc" providerId="LiveId" clId="{9145C7AB-D9AA-4E4C-9FBA-B40B9AD3C020}" dt="2024-04-07T05:48:04.317" v="2854" actId="15"/>
          <ac:spMkLst>
            <pc:docMk/>
            <pc:sldMk cId="4072101725" sldId="318"/>
            <ac:spMk id="4" creationId="{ACE55D3D-AA24-CF53-6679-29B3C83F7646}"/>
          </ac:spMkLst>
        </pc:spChg>
        <pc:spChg chg="add del mod">
          <ac:chgData name="Kat Milicevic" userId="fa58c088f10d8ccc" providerId="LiveId" clId="{9145C7AB-D9AA-4E4C-9FBA-B40B9AD3C020}" dt="2024-04-07T05:21:09.559" v="1414" actId="931"/>
          <ac:spMkLst>
            <pc:docMk/>
            <pc:sldMk cId="4072101725" sldId="318"/>
            <ac:spMk id="6" creationId="{CD0E54C6-DBFC-07E0-247E-38B17E4EB66C}"/>
          </ac:spMkLst>
        </pc:spChg>
        <pc:spChg chg="add del mod">
          <ac:chgData name="Kat Milicevic" userId="fa58c088f10d8ccc" providerId="LiveId" clId="{9145C7AB-D9AA-4E4C-9FBA-B40B9AD3C020}" dt="2024-04-07T05:45:12.562" v="2695"/>
          <ac:spMkLst>
            <pc:docMk/>
            <pc:sldMk cId="4072101725" sldId="318"/>
            <ac:spMk id="10" creationId="{22D1DA32-0D69-EBF4-82DC-4D4ADEE68FEC}"/>
          </ac:spMkLst>
        </pc:spChg>
        <pc:spChg chg="add mod">
          <ac:chgData name="Kat Milicevic" userId="fa58c088f10d8ccc" providerId="LiveId" clId="{9145C7AB-D9AA-4E4C-9FBA-B40B9AD3C020}" dt="2024-04-07T05:48:08.741" v="2855" actId="1076"/>
          <ac:spMkLst>
            <pc:docMk/>
            <pc:sldMk cId="4072101725" sldId="318"/>
            <ac:spMk id="11" creationId="{D7E37E76-E41F-7443-7216-FCF610386D28}"/>
          </ac:spMkLst>
        </pc:spChg>
        <pc:picChg chg="del">
          <ac:chgData name="Kat Milicevic" userId="fa58c088f10d8ccc" providerId="LiveId" clId="{9145C7AB-D9AA-4E4C-9FBA-B40B9AD3C020}" dt="2024-04-07T04:04:07.601" v="0" actId="478"/>
          <ac:picMkLst>
            <pc:docMk/>
            <pc:sldMk cId="4072101725" sldId="318"/>
            <ac:picMk id="7" creationId="{C570EB79-053B-0283-9D2D-6266701EEDDD}"/>
          </ac:picMkLst>
        </pc:picChg>
        <pc:picChg chg="add mod">
          <ac:chgData name="Kat Milicevic" userId="fa58c088f10d8ccc" providerId="LiveId" clId="{9145C7AB-D9AA-4E4C-9FBA-B40B9AD3C020}" dt="2024-04-07T05:22:01.454" v="1419"/>
          <ac:picMkLst>
            <pc:docMk/>
            <pc:sldMk cId="4072101725" sldId="318"/>
            <ac:picMk id="9" creationId="{258AB580-2F4F-0FB4-6EB9-B0C2DBBC3258}"/>
          </ac:picMkLst>
        </pc:picChg>
      </pc:sldChg>
      <pc:sldChg chg="delSp modSp new mod">
        <pc:chgData name="Kat Milicevic" userId="fa58c088f10d8ccc" providerId="LiveId" clId="{9145C7AB-D9AA-4E4C-9FBA-B40B9AD3C020}" dt="2024-04-07T05:40:38.454" v="2275" actId="12"/>
        <pc:sldMkLst>
          <pc:docMk/>
          <pc:sldMk cId="1235306622" sldId="319"/>
        </pc:sldMkLst>
        <pc:spChg chg="mod">
          <ac:chgData name="Kat Milicevic" userId="fa58c088f10d8ccc" providerId="LiveId" clId="{9145C7AB-D9AA-4E4C-9FBA-B40B9AD3C020}" dt="2024-04-07T05:30:46.891" v="1504" actId="14100"/>
          <ac:spMkLst>
            <pc:docMk/>
            <pc:sldMk cId="1235306622" sldId="319"/>
            <ac:spMk id="2" creationId="{CED03CE4-C2AF-8B8D-543A-2A3022417963}"/>
          </ac:spMkLst>
        </pc:spChg>
        <pc:spChg chg="mod">
          <ac:chgData name="Kat Milicevic" userId="fa58c088f10d8ccc" providerId="LiveId" clId="{9145C7AB-D9AA-4E4C-9FBA-B40B9AD3C020}" dt="2024-04-07T05:40:38.454" v="2275" actId="12"/>
          <ac:spMkLst>
            <pc:docMk/>
            <pc:sldMk cId="1235306622" sldId="319"/>
            <ac:spMk id="4" creationId="{DE9729C5-C4C4-AB73-4522-F9EF918EF9B9}"/>
          </ac:spMkLst>
        </pc:spChg>
        <pc:spChg chg="del">
          <ac:chgData name="Kat Milicevic" userId="fa58c088f10d8ccc" providerId="LiveId" clId="{9145C7AB-D9AA-4E4C-9FBA-B40B9AD3C020}" dt="2024-04-07T05:24:36.549" v="1447" actId="478"/>
          <ac:spMkLst>
            <pc:docMk/>
            <pc:sldMk cId="1235306622" sldId="319"/>
            <ac:spMk id="5" creationId="{999D8EDA-CC2D-357E-8BFE-06DFBE6F3B0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67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41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/>
              <a:t>IMPLEMENTATION OF A 5G TESTBED WITH </a:t>
            </a:r>
            <a:br>
              <a:rPr lang="en-US" dirty="0"/>
            </a:br>
            <a:r>
              <a:rPr lang="en-US" dirty="0"/>
              <a:t>O-RAN AND SOFTWARE-DEFINED RADIOS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AA3DD7-FDD5-BF76-4C0D-6DB53CB0B46F}"/>
              </a:ext>
            </a:extLst>
          </p:cNvPr>
          <p:cNvSpPr txBox="1"/>
          <p:nvPr/>
        </p:nvSpPr>
        <p:spPr>
          <a:xfrm>
            <a:off x="1980564" y="5170610"/>
            <a:ext cx="66044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Chris </a:t>
            </a:r>
            <a:r>
              <a:rPr lang="en-US" dirty="0" err="1">
                <a:solidFill>
                  <a:schemeClr val="bg1"/>
                </a:solidFill>
              </a:rPr>
              <a:t>Escandor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Samuel </a:t>
            </a:r>
            <a:r>
              <a:rPr lang="en-US" dirty="0" err="1">
                <a:solidFill>
                  <a:schemeClr val="bg1"/>
                </a:solidFill>
              </a:rPr>
              <a:t>Canthro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William Bigley</a:t>
            </a:r>
          </a:p>
          <a:p>
            <a:r>
              <a:rPr lang="en-US" dirty="0">
                <a:solidFill>
                  <a:schemeClr val="bg1"/>
                </a:solidFill>
              </a:rPr>
              <a:t>Edward Keith</a:t>
            </a:r>
            <a:endParaRPr lang="en-NZ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Kat Milicevic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92943"/>
            <a:ext cx="6583680" cy="15313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224299"/>
            <a:ext cx="6583680" cy="394075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Scope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Schedule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Methodology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Skills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Risks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573" y="843379"/>
            <a:ext cx="5723586" cy="607380"/>
          </a:xfrm>
        </p:spPr>
        <p:txBody>
          <a:bodyPr/>
          <a:lstStyle/>
          <a:p>
            <a:r>
              <a:rPr lang="en-US" dirty="0"/>
              <a:t>Project scope</a:t>
            </a:r>
            <a:br>
              <a:rPr lang="en-US" dirty="0"/>
            </a:br>
            <a:r>
              <a:rPr lang="en-US" dirty="0"/>
              <a:t>and objectives</a:t>
            </a:r>
          </a:p>
        </p:txBody>
      </p:sp>
      <p:pic>
        <p:nvPicPr>
          <p:cNvPr id="11" name="Picture Placeholder 10" descr="A close-up of a tower&#10;&#10;Description automatically generated">
            <a:extLst>
              <a:ext uri="{FF2B5EF4-FFF2-40B4-BE49-F238E27FC236}">
                <a16:creationId xmlns:a16="http://schemas.microsoft.com/office/drawing/2014/main" id="{1D02F315-59DB-400F-E1BA-0D12FD2F8CE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1514" b="1514"/>
          <a:stretch>
            <a:fillRect/>
          </a:stretch>
        </p:blipFill>
        <p:spPr/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4D6B95-B4B4-58FB-3E5E-2964608C4DC6}"/>
              </a:ext>
            </a:extLst>
          </p:cNvPr>
          <p:cNvSpPr txBox="1"/>
          <p:nvPr/>
        </p:nvSpPr>
        <p:spPr>
          <a:xfrm>
            <a:off x="4980373" y="1720840"/>
            <a:ext cx="531170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Develop 5G indoor testbed with open-source software-defined radios and following O-RAN standards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NZ" sz="2000" dirty="0"/>
              <a:t>Aim to overcome LTE vendor lock-in and demonstrate feasibility of the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6D5576-149C-3871-DEAB-9DDE0C795994}"/>
              </a:ext>
            </a:extLst>
          </p:cNvPr>
          <p:cNvSpPr txBox="1"/>
          <p:nvPr/>
        </p:nvSpPr>
        <p:spPr>
          <a:xfrm>
            <a:off x="4980373" y="3471598"/>
            <a:ext cx="64516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Increasing accessibility of this technology, encouraging interoperability and innovation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560" y="843280"/>
            <a:ext cx="5259554" cy="629920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446" y="1665317"/>
            <a:ext cx="6316194" cy="4816763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Implementing 5G base system and demonstrating communication between two connected devices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Technical requirements: 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National Instruments B-205mini SDR module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err="1"/>
              <a:t>srsRAN</a:t>
            </a:r>
            <a:r>
              <a:rPr lang="en-US" sz="2000" dirty="0"/>
              <a:t> software 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Computer system running Ubuntu 22.04 and meeting hardware requirements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Deliverables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Docker image of testbed for ease of distribution and replication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User guide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Fully implemented testbed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Nonfunctional requirements: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Performance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Reliability</a:t>
            </a:r>
          </a:p>
          <a:p>
            <a:pPr marL="690372" lvl="1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Security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2" name="Picture Placeholder 11" descr="A close up of a circuit board&#10;&#10;Description automatically generated">
            <a:extLst>
              <a:ext uri="{FF2B5EF4-FFF2-40B4-BE49-F238E27FC236}">
                <a16:creationId xmlns:a16="http://schemas.microsoft.com/office/drawing/2014/main" id="{627E851E-00E8-E29E-DF82-D93C4146BB5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27523" r="275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6770" y="195861"/>
            <a:ext cx="7965461" cy="994164"/>
          </a:xfrm>
        </p:spPr>
        <p:txBody>
          <a:bodyPr/>
          <a:lstStyle/>
          <a:p>
            <a:r>
              <a:rPr lang="en-US" dirty="0"/>
              <a:t>Project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54164" y="1451362"/>
            <a:ext cx="8944795" cy="5210777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dirty="0"/>
              <a:t>Sprint 1: Weeks 1 – 4 : 		Upskilling and research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2: Weeks 5 – 6:		Startup; initial configuration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3: Weeks 7 – 8:		System &amp; Architecture Design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4: Weeks 9 – 10:		Hardware Configuration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5: Weeks 11- 12 :            	Planning of Documentation &amp; User Guide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b="1" dirty="0"/>
              <a:t>	Winter Holiday Break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6: Weeks 13 – 14:		Software Installation &amp; Setup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7: Weeks 15 – 16:		First round of testing and integration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8: Weeks 17 – 18:		Network Configuration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9: Weeks 19 – 20:		Functional Testing and Validation</a:t>
            </a:r>
          </a:p>
          <a:p>
            <a:pPr>
              <a:spcBef>
                <a:spcPts val="1200"/>
              </a:spcBef>
            </a:pPr>
            <a:r>
              <a:rPr lang="en-US" dirty="0"/>
              <a:t>Sprint 10: Weeks 21 – 22:	Performance Evaluation and </a:t>
            </a:r>
            <a:r>
              <a:rPr lang="en-US" dirty="0" err="1"/>
              <a:t>Optimisation</a:t>
            </a:r>
            <a:endParaRPr lang="en-US" dirty="0"/>
          </a:p>
          <a:p>
            <a:pPr>
              <a:spcBef>
                <a:spcPts val="1200"/>
              </a:spcBef>
            </a:pPr>
            <a:r>
              <a:rPr lang="en-US" dirty="0"/>
              <a:t>Sprint 11: Weeks 23 – 24:	Documentation </a:t>
            </a:r>
            <a:r>
              <a:rPr lang="en-US" dirty="0" err="1"/>
              <a:t>Finalisation</a:t>
            </a:r>
            <a:r>
              <a:rPr lang="en-US" dirty="0"/>
              <a:t> and Client Approval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0199-C129-11F0-56F2-2D1AED21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8634" y="164464"/>
            <a:ext cx="7043617" cy="822326"/>
          </a:xfrm>
        </p:spPr>
        <p:txBody>
          <a:bodyPr/>
          <a:lstStyle/>
          <a:p>
            <a:r>
              <a:rPr lang="en-US" dirty="0"/>
              <a:t>Project 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0AEC4F-E711-8552-9C34-82C1514A1E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D6BDC-E008-6AB7-55A1-46ED9BCF054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968568" y="1329075"/>
            <a:ext cx="7786552" cy="5153005"/>
          </a:xfrm>
        </p:spPr>
        <p:txBody>
          <a:bodyPr>
            <a:normAutofit lnSpcReduction="10000"/>
          </a:bodyPr>
          <a:lstStyle/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Chosen project management methodology is </a:t>
            </a:r>
            <a:r>
              <a:rPr lang="en-US" sz="2000" dirty="0" err="1"/>
              <a:t>secSDLC</a:t>
            </a:r>
            <a:endParaRPr lang="en-US" sz="2000" dirty="0"/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Phases include:</a:t>
            </a:r>
          </a:p>
          <a:p>
            <a:pPr marL="690372" lvl="1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Initiation: identifying scope and holding kick-off meetings, including security considerations</a:t>
            </a:r>
          </a:p>
          <a:p>
            <a:pPr marL="690372" lvl="1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Planning/Analysis: identifying functional requirements to be fulfilled by the network and defining relevant security procedures</a:t>
            </a:r>
          </a:p>
          <a:p>
            <a:pPr marL="690372" lvl="1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Development – Logical design: determining plan for design of system, including risk mitigation strategies</a:t>
            </a:r>
          </a:p>
          <a:p>
            <a:pPr marL="690372" lvl="1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Development – Physical design: designing physical network topology, </a:t>
            </a:r>
            <a:r>
              <a:rPr lang="en-US" sz="2000" dirty="0" err="1"/>
              <a:t>prioritising</a:t>
            </a:r>
            <a:r>
              <a:rPr lang="en-US" sz="2000" dirty="0"/>
              <a:t> security concerns</a:t>
            </a:r>
          </a:p>
          <a:p>
            <a:pPr marL="690372" lvl="1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Implementation/Deployment: implementing network infrastructure and security controls, following secure deployment practices, and putting together documentation</a:t>
            </a:r>
          </a:p>
          <a:p>
            <a:pPr marL="690372" lvl="1" indent="-3429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690372" lvl="1" indent="-342900"/>
            <a:endParaRPr lang="en-US" sz="2000" dirty="0"/>
          </a:p>
          <a:p>
            <a:pPr marL="690372" lvl="1" indent="-342900"/>
            <a:endParaRPr lang="en-US" sz="2000" dirty="0"/>
          </a:p>
          <a:p>
            <a:pPr marL="690372" lvl="1" indent="-3429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718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974" y="606583"/>
            <a:ext cx="7631709" cy="717233"/>
          </a:xfrm>
        </p:spPr>
        <p:txBody>
          <a:bodyPr/>
          <a:lstStyle/>
          <a:p>
            <a:r>
              <a:rPr lang="en-US" dirty="0"/>
              <a:t>Cost estimate</a:t>
            </a:r>
          </a:p>
        </p:txBody>
      </p:sp>
      <p:graphicFrame>
        <p:nvGraphicFramePr>
          <p:cNvPr id="29" name="Content Placeholder 28">
            <a:extLst>
              <a:ext uri="{FF2B5EF4-FFF2-40B4-BE49-F238E27FC236}">
                <a16:creationId xmlns:a16="http://schemas.microsoft.com/office/drawing/2014/main" id="{B3C151CB-6E42-42EC-55D7-BF96A1BF0799}"/>
              </a:ext>
            </a:extLst>
          </p:cNvPr>
          <p:cNvGraphicFramePr>
            <a:graphicFrameLocks noGrp="1"/>
          </p:cNvGraphicFramePr>
          <p:nvPr>
            <p:ph sz="half" idx="15"/>
            <p:extLst>
              <p:ext uri="{D42A27DB-BD31-4B8C-83A1-F6EECF244321}">
                <p14:modId xmlns:p14="http://schemas.microsoft.com/office/powerpoint/2010/main" val="1799567008"/>
              </p:ext>
            </p:extLst>
          </p:nvPr>
        </p:nvGraphicFramePr>
        <p:xfrm>
          <a:off x="765974" y="1323816"/>
          <a:ext cx="6952856" cy="280416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088553">
                  <a:extLst>
                    <a:ext uri="{9D8B030D-6E8A-4147-A177-3AD203B41FA5}">
                      <a16:colId xmlns:a16="http://schemas.microsoft.com/office/drawing/2014/main" val="1821515615"/>
                    </a:ext>
                  </a:extLst>
                </a:gridCol>
                <a:gridCol w="1387875">
                  <a:extLst>
                    <a:ext uri="{9D8B030D-6E8A-4147-A177-3AD203B41FA5}">
                      <a16:colId xmlns:a16="http://schemas.microsoft.com/office/drawing/2014/main" val="1882940224"/>
                    </a:ext>
                  </a:extLst>
                </a:gridCol>
                <a:gridCol w="1738214">
                  <a:extLst>
                    <a:ext uri="{9D8B030D-6E8A-4147-A177-3AD203B41FA5}">
                      <a16:colId xmlns:a16="http://schemas.microsoft.com/office/drawing/2014/main" val="1266383478"/>
                    </a:ext>
                  </a:extLst>
                </a:gridCol>
                <a:gridCol w="1738214">
                  <a:extLst>
                    <a:ext uri="{9D8B030D-6E8A-4147-A177-3AD203B41FA5}">
                      <a16:colId xmlns:a16="http://schemas.microsoft.com/office/drawing/2014/main" val="225795762"/>
                    </a:ext>
                  </a:extLst>
                </a:gridCol>
              </a:tblGrid>
              <a:tr h="773182">
                <a:tc>
                  <a:txBody>
                    <a:bodyPr/>
                    <a:lstStyle/>
                    <a:p>
                      <a:r>
                        <a:rPr lang="en-US" dirty="0"/>
                        <a:t>Project Management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 p/h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(incl. GST)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646534"/>
                  </a:ext>
                </a:extLst>
              </a:tr>
              <a:tr h="507745">
                <a:tc>
                  <a:txBody>
                    <a:bodyPr/>
                    <a:lstStyle/>
                    <a:p>
                      <a:r>
                        <a:rPr lang="en-US" sz="1600" dirty="0"/>
                        <a:t>Project Manager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360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350.00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144,900.00</a:t>
                      </a:r>
                      <a:endParaRPr lang="en-NZ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2184986"/>
                  </a:ext>
                </a:extLst>
              </a:tr>
              <a:tr h="507745">
                <a:tc>
                  <a:txBody>
                    <a:bodyPr/>
                    <a:lstStyle/>
                    <a:p>
                      <a:r>
                        <a:rPr lang="en-US" sz="1600" dirty="0"/>
                        <a:t>Team Members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1440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120.00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198,720.00</a:t>
                      </a:r>
                      <a:endParaRPr lang="en-NZ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922981"/>
                  </a:ext>
                </a:extLst>
              </a:tr>
              <a:tr h="507745">
                <a:tc>
                  <a:txBody>
                    <a:bodyPr/>
                    <a:lstStyle/>
                    <a:p>
                      <a:r>
                        <a:rPr lang="en-US" sz="1600" dirty="0"/>
                        <a:t>Mentor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142.00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4,245.80</a:t>
                      </a:r>
                      <a:endParaRPr lang="en-NZ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251552"/>
                  </a:ext>
                </a:extLst>
              </a:tr>
              <a:tr h="507745">
                <a:tc>
                  <a:txBody>
                    <a:bodyPr/>
                    <a:lstStyle/>
                    <a:p>
                      <a:r>
                        <a:rPr lang="en-US" sz="1600" dirty="0"/>
                        <a:t>Total Cost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347,865.80</a:t>
                      </a:r>
                      <a:endParaRPr lang="en-NZ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94781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8" name="Picture Placeholder 27" descr="A tower with satellite dishes&#10;&#10;Description automatically generated">
            <a:extLst>
              <a:ext uri="{FF2B5EF4-FFF2-40B4-BE49-F238E27FC236}">
                <a16:creationId xmlns:a16="http://schemas.microsoft.com/office/drawing/2014/main" id="{4500FC3A-F41F-FD26-7B2B-A4E53199E19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6099" r="18502"/>
          <a:stretch/>
        </p:blipFill>
        <p:spPr>
          <a:xfrm>
            <a:off x="8178800" y="965200"/>
            <a:ext cx="3870960" cy="5892800"/>
          </a:xfrm>
        </p:spPr>
      </p:pic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44CEAE3D-BBA9-E885-E459-5ABF05C82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82943"/>
              </p:ext>
            </p:extLst>
          </p:nvPr>
        </p:nvGraphicFramePr>
        <p:xfrm>
          <a:off x="765974" y="4127979"/>
          <a:ext cx="6952856" cy="262081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166320">
                  <a:extLst>
                    <a:ext uri="{9D8B030D-6E8A-4147-A177-3AD203B41FA5}">
                      <a16:colId xmlns:a16="http://schemas.microsoft.com/office/drawing/2014/main" val="3404540808"/>
                    </a:ext>
                  </a:extLst>
                </a:gridCol>
                <a:gridCol w="1464845">
                  <a:extLst>
                    <a:ext uri="{9D8B030D-6E8A-4147-A177-3AD203B41FA5}">
                      <a16:colId xmlns:a16="http://schemas.microsoft.com/office/drawing/2014/main" val="3457844681"/>
                    </a:ext>
                  </a:extLst>
                </a:gridCol>
                <a:gridCol w="1669286">
                  <a:extLst>
                    <a:ext uri="{9D8B030D-6E8A-4147-A177-3AD203B41FA5}">
                      <a16:colId xmlns:a16="http://schemas.microsoft.com/office/drawing/2014/main" val="1489605033"/>
                    </a:ext>
                  </a:extLst>
                </a:gridCol>
                <a:gridCol w="1652405">
                  <a:extLst>
                    <a:ext uri="{9D8B030D-6E8A-4147-A177-3AD203B41FA5}">
                      <a16:colId xmlns:a16="http://schemas.microsoft.com/office/drawing/2014/main" val="32875873"/>
                    </a:ext>
                  </a:extLst>
                </a:gridCol>
              </a:tblGrid>
              <a:tr h="600996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Hardware</a:t>
                      </a:r>
                      <a:endParaRPr lang="en-NZ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Item Qty</a:t>
                      </a:r>
                      <a:endParaRPr lang="en-NZ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Cost Per </a:t>
                      </a:r>
                      <a:endParaRPr lang="en-NZ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Total (incl. GST)</a:t>
                      </a:r>
                      <a:endParaRPr lang="en-NZ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47335"/>
                  </a:ext>
                </a:extLst>
              </a:tr>
              <a:tr h="85856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</a:pPr>
                      <a:r>
                        <a:rPr lang="en-US" sz="1600" i="0" dirty="0">
                          <a:effectLst/>
                          <a:latin typeface="+mn-lt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Ettus Research B205mini SDR Kit + Antennae</a:t>
                      </a:r>
                      <a:endParaRPr lang="en-NZ" sz="1600" i="0" dirty="0">
                        <a:effectLst/>
                        <a:latin typeface="+mn-lt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1</a:t>
                      </a:r>
                      <a:endParaRPr lang="en-NZ" sz="1600" dirty="0">
                        <a:effectLst/>
                        <a:latin typeface="+mn-lt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2,943.76</a:t>
                      </a:r>
                      <a:endParaRPr lang="en-NZ" sz="1600" dirty="0">
                        <a:effectLst/>
                        <a:latin typeface="+mn-lt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endParaRPr lang="en-US" dirty="0">
                        <a:latin typeface="+mn-lt"/>
                      </a:endParaRPr>
                    </a:p>
                    <a:p>
                      <a:endParaRPr lang="en-US" dirty="0">
                        <a:latin typeface="+mn-lt"/>
                      </a:endParaRPr>
                    </a:p>
                    <a:p>
                      <a:r>
                        <a:rPr lang="en-US" dirty="0">
                          <a:latin typeface="+mn-lt"/>
                        </a:rPr>
                        <a:t>3385.17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043889"/>
                  </a:ext>
                </a:extLst>
              </a:tr>
              <a:tr h="543759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Computer System incl. Monitor</a:t>
                      </a:r>
                      <a:endParaRPr lang="en-NZ" sz="1600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+mn-lt"/>
                      </a:endParaRPr>
                    </a:p>
                    <a:p>
                      <a:r>
                        <a:rPr lang="en-US" sz="1600" dirty="0">
                          <a:latin typeface="+mn-lt"/>
                        </a:rPr>
                        <a:t>1</a:t>
                      </a:r>
                      <a:endParaRPr lang="en-NZ" sz="1600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+mn-lt"/>
                      </a:endParaRPr>
                    </a:p>
                    <a:p>
                      <a:r>
                        <a:rPr lang="en-NZ" sz="1600" dirty="0">
                          <a:latin typeface="+mn-lt"/>
                        </a:rPr>
                        <a:t>774.00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+mn-lt"/>
                      </a:endParaRPr>
                    </a:p>
                    <a:p>
                      <a:r>
                        <a:rPr lang="en-US" sz="1600" dirty="0">
                          <a:latin typeface="+mn-lt"/>
                        </a:rPr>
                        <a:t>860.20</a:t>
                      </a:r>
                      <a:endParaRPr lang="en-NZ" sz="1600" dirty="0">
                        <a:latin typeface="+mn-lt"/>
                      </a:endParaRP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698876"/>
                  </a:ext>
                </a:extLst>
              </a:tr>
              <a:tr h="48721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Total</a:t>
                      </a:r>
                      <a:endParaRPr lang="en-NZ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4,245.37</a:t>
                      </a:r>
                      <a:endParaRPr lang="en-NZ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809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3CE4-C2AF-8B8D-543A-2A3022417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99" y="317495"/>
            <a:ext cx="7796464" cy="901705"/>
          </a:xfrm>
        </p:spPr>
        <p:txBody>
          <a:bodyPr/>
          <a:lstStyle/>
          <a:p>
            <a:r>
              <a:rPr lang="en-US" dirty="0"/>
              <a:t>Skills analysis</a:t>
            </a:r>
            <a:endParaRPr lang="en-NZ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A2E9B4-E61E-9335-CF95-49878E6C67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729C5-C4C4-AB73-4522-F9EF918EF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4788" y="1219200"/>
            <a:ext cx="7503886" cy="502194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Familiarity with O-RAN Architecture </a:t>
            </a:r>
          </a:p>
          <a:p>
            <a:pPr marL="569214" lvl="1" indent="-285750">
              <a:buFont typeface="Courier New" panose="02070309020205020404" pitchFamily="49" charset="0"/>
              <a:buChar char="o"/>
            </a:pPr>
            <a:r>
              <a:rPr lang="en-US" dirty="0"/>
              <a:t>Protocols and interfaces, functions of each element of the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of 4G/5G/LTE technologies and standards</a:t>
            </a:r>
          </a:p>
          <a:p>
            <a:pPr marL="569214" lvl="1" indent="-285750">
              <a:buFont typeface="Courier New" panose="02070309020205020404" pitchFamily="49" charset="0"/>
              <a:buChar char="o"/>
            </a:pPr>
            <a:r>
              <a:rPr lang="en-US" dirty="0"/>
              <a:t>Deployment scenarios, functional splits, core network protocols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Understanding of network protocols and networking concepts</a:t>
            </a:r>
          </a:p>
          <a:p>
            <a:pPr marL="569214" lvl="1" indent="-285750">
              <a:buFont typeface="Courier New" panose="02070309020205020404" pitchFamily="49" charset="0"/>
              <a:buChar char="o"/>
            </a:pPr>
            <a:r>
              <a:rPr lang="en-US" dirty="0"/>
              <a:t>OSI Protocol Suite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Expertise in operating systems and </a:t>
            </a:r>
            <a:r>
              <a:rPr lang="en-US" dirty="0" err="1"/>
              <a:t>containerisation</a:t>
            </a:r>
            <a:r>
              <a:rPr lang="en-US" dirty="0"/>
              <a:t> technologies </a:t>
            </a:r>
          </a:p>
          <a:p>
            <a:pPr marL="569214" lvl="1" indent="-285750">
              <a:buFont typeface="Courier New" panose="02070309020205020404" pitchFamily="49" charset="0"/>
              <a:buChar char="o"/>
            </a:pPr>
            <a:r>
              <a:rPr lang="en-US" dirty="0"/>
              <a:t>Linux (Ubuntu), Docker, different configuration of host and guest operating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Soft skills</a:t>
            </a:r>
          </a:p>
          <a:p>
            <a:pPr marL="569214" lvl="1" indent="-285750">
              <a:buFont typeface="Courier New" panose="02070309020205020404" pitchFamily="49" charset="0"/>
              <a:buChar char="o"/>
            </a:pPr>
            <a:r>
              <a:rPr lang="en-US" kern="1200" dirty="0">
                <a:solidFill>
                  <a:srgbClr val="1F2C8F"/>
                </a:solidFill>
                <a:effectLst/>
                <a:latin typeface="Sabon Next LT" panose="02000500000000000000" pitchFamily="2" charset="0"/>
                <a:ea typeface="+mn-ea"/>
                <a:cs typeface="+mn-cs"/>
              </a:rPr>
              <a:t>Documentation abilities, technical writing skills, collaboration, and teamwork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3530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43EC8A-1733-CCF7-081F-EB4667CB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186552"/>
            <a:ext cx="7843837" cy="1012782"/>
          </a:xfrm>
        </p:spPr>
        <p:txBody>
          <a:bodyPr/>
          <a:lstStyle/>
          <a:p>
            <a:r>
              <a:rPr lang="en-US" dirty="0"/>
              <a:t>Risk / issue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55D3D-AA24-CF53-6679-29B3C83F76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480" y="1455568"/>
            <a:ext cx="6903076" cy="372181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Development of a risk register and accompanying mitigation plan is crucial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Risk management plan</a:t>
            </a:r>
          </a:p>
          <a:p>
            <a:pPr marL="1028700" lvl="2" indent="-342900">
              <a:buFont typeface="Courier New" panose="02070309020205020404" pitchFamily="49" charset="0"/>
              <a:buChar char="o"/>
            </a:pPr>
            <a:r>
              <a:rPr lang="en-US" dirty="0"/>
              <a:t>Identification and analysis of risks</a:t>
            </a:r>
          </a:p>
          <a:p>
            <a:pPr marL="1028700" lvl="2" indent="-342900">
              <a:buFont typeface="Courier New" panose="02070309020205020404" pitchFamily="49" charset="0"/>
              <a:buChar char="o"/>
            </a:pPr>
            <a:r>
              <a:rPr lang="en-US" dirty="0"/>
              <a:t>Mitigation strategies</a:t>
            </a:r>
          </a:p>
          <a:p>
            <a:pPr marL="1028700" lvl="2" indent="-342900">
              <a:buFont typeface="Courier New" panose="02070309020205020404" pitchFamily="49" charset="0"/>
              <a:buChar char="o"/>
            </a:pPr>
            <a:r>
              <a:rPr lang="en-US" dirty="0"/>
              <a:t>Risk response plan</a:t>
            </a:r>
          </a:p>
          <a:p>
            <a:pPr marL="1028700" lvl="2" indent="-342900">
              <a:buFont typeface="Courier New" panose="02070309020205020404" pitchFamily="49" charset="0"/>
              <a:buChar char="o"/>
            </a:pPr>
            <a:r>
              <a:rPr lang="en-US" dirty="0"/>
              <a:t>Measure of consequence/likelihood – assigned to each identified risk for analysis purposes</a:t>
            </a:r>
          </a:p>
          <a:p>
            <a:pPr marL="1028700" lvl="2" indent="-342900">
              <a:buFont typeface="Courier New" panose="02070309020205020404" pitchFamily="49" charset="0"/>
              <a:buChar char="o"/>
            </a:pPr>
            <a:r>
              <a:rPr lang="en-US" dirty="0"/>
              <a:t>Overall risk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Issue Management</a:t>
            </a:r>
          </a:p>
          <a:p>
            <a:pPr marL="690372" lvl="1" indent="-342900"/>
            <a:endParaRPr lang="en-US" dirty="0"/>
          </a:p>
          <a:p>
            <a:pPr marL="1943100" lvl="3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9D854-FB65-0E93-CFE2-041F7C41D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Placeholder 8" descr="A close-up of a graph&#10;&#10;Description automatically generated">
            <a:extLst>
              <a:ext uri="{FF2B5EF4-FFF2-40B4-BE49-F238E27FC236}">
                <a16:creationId xmlns:a16="http://schemas.microsoft.com/office/drawing/2014/main" id="{258AB580-2F4F-0FB4-6EB9-B0C2DBBC325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clrChange>
              <a:clrFrom>
                <a:srgbClr val="191113"/>
              </a:clrFrom>
              <a:clrTo>
                <a:srgbClr val="191113">
                  <a:alpha val="0"/>
                </a:srgbClr>
              </a:clrTo>
            </a:clrChange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9032" r="19032"/>
          <a:stretch>
            <a:fillRect/>
          </a:stretch>
        </p:blipFill>
        <p:spPr/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E37E76-E41F-7443-7216-FCF610386D28}"/>
              </a:ext>
            </a:extLst>
          </p:cNvPr>
          <p:cNvSpPr txBox="1"/>
          <p:nvPr/>
        </p:nvSpPr>
        <p:spPr>
          <a:xfrm>
            <a:off x="1239560" y="5018120"/>
            <a:ext cx="5500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/>
                </a:solidFill>
              </a:rPr>
              <a:t>Identification and Analysis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/>
                </a:solidFill>
              </a:rPr>
              <a:t>Resolution plan</a:t>
            </a:r>
          </a:p>
        </p:txBody>
      </p:sp>
    </p:spTree>
    <p:extLst>
      <p:ext uri="{BB962C8B-B14F-4D97-AF65-F5344CB8AC3E}">
        <p14:creationId xmlns:p14="http://schemas.microsoft.com/office/powerpoint/2010/main" val="40721017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4CC9AEFC42364DB92A145EB2D52D12" ma:contentTypeVersion="13" ma:contentTypeDescription="Create a new document." ma:contentTypeScope="" ma:versionID="5b1e8a2b27d6cf529580cdcaa390ca5b">
  <xsd:schema xmlns:xsd="http://www.w3.org/2001/XMLSchema" xmlns:xs="http://www.w3.org/2001/XMLSchema" xmlns:p="http://schemas.microsoft.com/office/2006/metadata/properties" xmlns:ns2="fe0130bd-202e-416c-a79e-0e8098db2d3a" xmlns:ns3="2bf8516e-7403-46a2-9595-13bddb177c35" targetNamespace="http://schemas.microsoft.com/office/2006/metadata/properties" ma:root="true" ma:fieldsID="5416f1fc01b6ee0253776a2ea9207834" ns2:_="" ns3:_="">
    <xsd:import namespace="fe0130bd-202e-416c-a79e-0e8098db2d3a"/>
    <xsd:import namespace="2bf8516e-7403-46a2-9595-13bddb177c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0130bd-202e-416c-a79e-0e8098db2d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90d87cd-ec7d-4fd9-8d9f-27dff7dbbc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f8516e-7403-46a2-9595-13bddb177c3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da0d2ad-51d7-42a3-a8b5-6d10dfed4ac2}" ma:internalName="TaxCatchAll" ma:showField="CatchAllData" ma:web="2bf8516e-7403-46a2-9595-13bddb177c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bf8516e-7403-46a2-9595-13bddb177c35" xsi:nil="true"/>
    <lcf76f155ced4ddcb4097134ff3c332f xmlns="fe0130bd-202e-416c-a79e-0e8098db2d3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9D8B1F6-509E-498E-8D3E-E02A71DFE598}"/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719FA4-954C-4FA8-82CB-206659C3B826}">
  <ds:schemaRefs>
    <ds:schemaRef ds:uri="http://schemas.microsoft.com/office/infopath/2007/PartnerControls"/>
    <ds:schemaRef ds:uri="http://purl.org/dc/elements/1.1/"/>
    <ds:schemaRef ds:uri="26037216-dd12-439c-b40b-51a9ffb424f6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2006/documentManagement/types"/>
    <ds:schemaRef ds:uri="da8a5757-13f9-46dc-889a-4205e9704124"/>
    <ds:schemaRef ds:uri="http://purl.org/dc/dcmitype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{904B32E8-0F99-46E4-94DB-564B6C167877}tf78438558_win32</Template>
  <TotalTime>203</TotalTime>
  <Words>570</Words>
  <Application>Microsoft Office PowerPoint</Application>
  <PresentationFormat>Widescreen</PresentationFormat>
  <Paragraphs>123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Courier New</vt:lpstr>
      <vt:lpstr>Sabon Next LT</vt:lpstr>
      <vt:lpstr>Custom</vt:lpstr>
      <vt:lpstr>IMPLEMENTATION OF A 5G TESTBED WITH  O-RAN AND SOFTWARE-DEFINED RADIOS</vt:lpstr>
      <vt:lpstr>agenda</vt:lpstr>
      <vt:lpstr>Project scope and objectives</vt:lpstr>
      <vt:lpstr>requirements</vt:lpstr>
      <vt:lpstr>Project schedule</vt:lpstr>
      <vt:lpstr>Project Methodology</vt:lpstr>
      <vt:lpstr>Cost estimate</vt:lpstr>
      <vt:lpstr>Skills analysis</vt:lpstr>
      <vt:lpstr>Risk / issue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5G TESTBED WITH O-RAN AND SOFTWARE-DEFINED RADIOS</dc:title>
  <dc:subject/>
  <dc:creator>Kat Milicevic</dc:creator>
  <cp:lastModifiedBy>Kat Milicevic</cp:lastModifiedBy>
  <cp:revision>2</cp:revision>
  <dcterms:created xsi:type="dcterms:W3CDTF">2024-04-07T02:19:42Z</dcterms:created>
  <dcterms:modified xsi:type="dcterms:W3CDTF">2024-04-07T05:49:41Z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0x010100F54CC9AEFC42364DB92A145EB2D52D12</vt:lpwstr>
  </property>
</Properties>
</file>

<file path=docProps/thumbnail.jpeg>
</file>